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embeddedFontLst>
    <p:embeddedFont>
      <p:font typeface="Abril Fatface"/>
      <p:regular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Antic Slab"/>
      <p:regular r:id="rId33"/>
    </p:embeddedFont>
    <p:embeddedFont>
      <p:font typeface="Calistoga"/>
      <p:regular r:id="rId34"/>
    </p:embeddedFont>
    <p:embeddedFont>
      <p:font typeface="Homemade Appl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gdMK3DJxFLBmvvSbqhhHaVgCXw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5D0203-9DD3-4DD8-9AB0-924121BD81B7}">
  <a:tblStyle styleId="{F55D0203-9DD3-4DD8-9AB0-924121BD81B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AbrilFatface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5.xml"/><Relationship Id="rId33" Type="http://schemas.openxmlformats.org/officeDocument/2006/relationships/font" Target="fonts/AnticSlab-regular.fntdata"/><Relationship Id="rId10" Type="http://schemas.openxmlformats.org/officeDocument/2006/relationships/slide" Target="slides/slide4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7.xml"/><Relationship Id="rId35" Type="http://schemas.openxmlformats.org/officeDocument/2006/relationships/font" Target="fonts/HomemadeApple-regular.fntdata"/><Relationship Id="rId12" Type="http://schemas.openxmlformats.org/officeDocument/2006/relationships/slide" Target="slides/slide6.xml"/><Relationship Id="rId34" Type="http://schemas.openxmlformats.org/officeDocument/2006/relationships/font" Target="fonts/Calistog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 data-driven approach to understand heat islands and prioritize future observations in Petersburg, VA, USA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fcc86000d_3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efcc86000d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fcc86000d_3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efcc86000d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fd02097c8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fd02097c8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fd02097c8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efd02097c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fcc86000d_3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efcc86000d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fcc86000d_3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efcc86000d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Regarding buildings and trees. Obviously, there cannot be a tree where a building is, but these are averages over large areas of the city. So, there might be opportunity to plant trees in places without them, which could reduce hot summer temperatures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fcc86000d_3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efcc86000d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fd02097c8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efd02097c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fcc86000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fcc86000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Could apply the path analysis (a special case of structural equation modeling) to Petersburg or to any other place. Could even do this on a national scale give the data we have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fcc86000d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efcc86000d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fcc86000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fcc86000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fcc86000d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fcc86000d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VFIC = Virginia Foundation of Independent Colleges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GIC = Green Infrastructure Center (U Virginia)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3.png"/><Relationship Id="rId11" Type="http://schemas.openxmlformats.org/officeDocument/2006/relationships/image" Target="../media/image4.png"/><Relationship Id="rId10" Type="http://schemas.openxmlformats.org/officeDocument/2006/relationships/image" Target="../media/image2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77400" y="5925775"/>
            <a:ext cx="115005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2" name="Google Shape;12;p12"/>
          <p:cNvSpPr txBox="1"/>
          <p:nvPr>
            <p:ph type="title"/>
          </p:nvPr>
        </p:nvSpPr>
        <p:spPr>
          <a:xfrm>
            <a:off x="834600" y="2762700"/>
            <a:ext cx="99417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cxnSp>
        <p:nvCxnSpPr>
          <p:cNvPr id="13" name="Google Shape;13;p12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imeline">
  <p:cSld name="CUSTOM_1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idx="1" type="subTitle"/>
          </p:nvPr>
        </p:nvSpPr>
        <p:spPr>
          <a:xfrm>
            <a:off x="415600" y="2580825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300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66" name="Google Shape;66;p21"/>
          <p:cNvSpPr txBox="1"/>
          <p:nvPr>
            <p:ph idx="2" type="subTitle"/>
          </p:nvPr>
        </p:nvSpPr>
        <p:spPr>
          <a:xfrm>
            <a:off x="2775377" y="2580825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300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67" name="Google Shape;67;p21"/>
          <p:cNvSpPr txBox="1"/>
          <p:nvPr>
            <p:ph idx="3" type="subTitle"/>
          </p:nvPr>
        </p:nvSpPr>
        <p:spPr>
          <a:xfrm>
            <a:off x="5135153" y="2580825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300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68" name="Google Shape;68;p21"/>
          <p:cNvSpPr txBox="1"/>
          <p:nvPr>
            <p:ph idx="4" type="subTitle"/>
          </p:nvPr>
        </p:nvSpPr>
        <p:spPr>
          <a:xfrm>
            <a:off x="7494930" y="2580825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300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69" name="Google Shape;69;p21"/>
          <p:cNvSpPr txBox="1"/>
          <p:nvPr>
            <p:ph idx="5" type="subTitle"/>
          </p:nvPr>
        </p:nvSpPr>
        <p:spPr>
          <a:xfrm>
            <a:off x="9854707" y="2580825"/>
            <a:ext cx="199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300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70" name="Google Shape;70;p21"/>
          <p:cNvSpPr txBox="1"/>
          <p:nvPr>
            <p:ph type="title"/>
          </p:nvPr>
        </p:nvSpPr>
        <p:spPr>
          <a:xfrm>
            <a:off x="415600" y="821975"/>
            <a:ext cx="11436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1" name="Google Shape;71;p21"/>
          <p:cNvSpPr txBox="1"/>
          <p:nvPr>
            <p:ph idx="6" type="body"/>
          </p:nvPr>
        </p:nvSpPr>
        <p:spPr>
          <a:xfrm>
            <a:off x="415600" y="3503450"/>
            <a:ext cx="1997700" cy="1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2" name="Google Shape;72;p21"/>
          <p:cNvSpPr txBox="1"/>
          <p:nvPr>
            <p:ph idx="7" type="body"/>
          </p:nvPr>
        </p:nvSpPr>
        <p:spPr>
          <a:xfrm>
            <a:off x="2775375" y="3503450"/>
            <a:ext cx="1997700" cy="1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3" name="Google Shape;73;p21"/>
          <p:cNvSpPr txBox="1"/>
          <p:nvPr>
            <p:ph idx="8" type="body"/>
          </p:nvPr>
        </p:nvSpPr>
        <p:spPr>
          <a:xfrm>
            <a:off x="5135150" y="3503450"/>
            <a:ext cx="1997700" cy="1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4" name="Google Shape;74;p21"/>
          <p:cNvSpPr txBox="1"/>
          <p:nvPr>
            <p:ph idx="9" type="body"/>
          </p:nvPr>
        </p:nvSpPr>
        <p:spPr>
          <a:xfrm>
            <a:off x="7494925" y="3503450"/>
            <a:ext cx="1997700" cy="1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5" name="Google Shape;75;p21"/>
          <p:cNvSpPr txBox="1"/>
          <p:nvPr>
            <p:ph idx="13" type="body"/>
          </p:nvPr>
        </p:nvSpPr>
        <p:spPr>
          <a:xfrm>
            <a:off x="9854700" y="3503450"/>
            <a:ext cx="1997700" cy="1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Title and text left">
  <p:cSld name="CUSTOM_1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1528225" y="1981100"/>
            <a:ext cx="52194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1528319" y="3438950"/>
            <a:ext cx="52194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79" name="Google Shape;79;p22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right">
  <p:cSld name="CUSTOM_16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>
            <a:off x="5376199" y="2122000"/>
            <a:ext cx="50613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1" type="body"/>
          </p:nvPr>
        </p:nvSpPr>
        <p:spPr>
          <a:xfrm>
            <a:off x="5376290" y="3503650"/>
            <a:ext cx="50613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83" name="Google Shape;83;p23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Just title">
  <p:cSld name="CUSTOM_2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Certificate">
  <p:cSld name="CUSTOM_2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415650" y="712714"/>
            <a:ext cx="1136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88" name="Google Shape;88;p25"/>
          <p:cNvSpPr txBox="1"/>
          <p:nvPr>
            <p:ph idx="1" type="subTitle"/>
          </p:nvPr>
        </p:nvSpPr>
        <p:spPr>
          <a:xfrm>
            <a:off x="2187000" y="2682871"/>
            <a:ext cx="7818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89" name="Google Shape;89;p25"/>
          <p:cNvCxnSpPr/>
          <p:nvPr/>
        </p:nvCxnSpPr>
        <p:spPr>
          <a:xfrm>
            <a:off x="1783800" y="3262113"/>
            <a:ext cx="862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25"/>
          <p:cNvSpPr txBox="1"/>
          <p:nvPr>
            <p:ph idx="2" type="subTitle"/>
          </p:nvPr>
        </p:nvSpPr>
        <p:spPr>
          <a:xfrm>
            <a:off x="3914250" y="3585963"/>
            <a:ext cx="43635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1" name="Google Shape;91;p25"/>
          <p:cNvSpPr txBox="1"/>
          <p:nvPr>
            <p:ph idx="3" type="title"/>
          </p:nvPr>
        </p:nvSpPr>
        <p:spPr>
          <a:xfrm>
            <a:off x="415650" y="3932264"/>
            <a:ext cx="1136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92" name="Google Shape;92;p25"/>
          <p:cNvSpPr txBox="1"/>
          <p:nvPr>
            <p:ph idx="4" type="subTitle"/>
          </p:nvPr>
        </p:nvSpPr>
        <p:spPr>
          <a:xfrm>
            <a:off x="3914250" y="4957563"/>
            <a:ext cx="43635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93" name="Google Shape;93;p25"/>
          <p:cNvGrpSpPr/>
          <p:nvPr/>
        </p:nvGrpSpPr>
        <p:grpSpPr>
          <a:xfrm>
            <a:off x="996863" y="5847088"/>
            <a:ext cx="10198275" cy="0"/>
            <a:chOff x="1007625" y="5986750"/>
            <a:chExt cx="10198275" cy="0"/>
          </a:xfrm>
        </p:grpSpPr>
        <p:cxnSp>
          <p:nvCxnSpPr>
            <p:cNvPr id="94" name="Google Shape;94;p25"/>
            <p:cNvCxnSpPr/>
            <p:nvPr/>
          </p:nvCxnSpPr>
          <p:spPr>
            <a:xfrm>
              <a:off x="1007625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25"/>
            <p:cNvCxnSpPr/>
            <p:nvPr/>
          </p:nvCxnSpPr>
          <p:spPr>
            <a:xfrm>
              <a:off x="8219400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6" name="Google Shape;96;p25"/>
          <p:cNvSpPr txBox="1"/>
          <p:nvPr>
            <p:ph idx="5" type="subTitle"/>
          </p:nvPr>
        </p:nvSpPr>
        <p:spPr>
          <a:xfrm>
            <a:off x="996875" y="5847088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97" name="Google Shape;97;p25"/>
          <p:cNvSpPr txBox="1"/>
          <p:nvPr>
            <p:ph idx="6" type="subTitle"/>
          </p:nvPr>
        </p:nvSpPr>
        <p:spPr>
          <a:xfrm>
            <a:off x="8214050" y="5847088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98" name="Google Shape;98;p25"/>
          <p:cNvSpPr txBox="1"/>
          <p:nvPr>
            <p:ph idx="7" type="subTitle"/>
          </p:nvPr>
        </p:nvSpPr>
        <p:spPr>
          <a:xfrm>
            <a:off x="996875" y="5548888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99" name="Google Shape;99;p25"/>
          <p:cNvSpPr txBox="1"/>
          <p:nvPr>
            <p:ph idx="8" type="subTitle"/>
          </p:nvPr>
        </p:nvSpPr>
        <p:spPr>
          <a:xfrm>
            <a:off x="8214050" y="5548888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cxnSp>
        <p:nvCxnSpPr>
          <p:cNvPr id="100" name="Google Shape;100;p25"/>
          <p:cNvCxnSpPr/>
          <p:nvPr/>
        </p:nvCxnSpPr>
        <p:spPr>
          <a:xfrm rot="10800000">
            <a:off x="497850" y="2879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25"/>
          <p:cNvCxnSpPr/>
          <p:nvPr/>
        </p:nvCxnSpPr>
        <p:spPr>
          <a:xfrm rot="10800000">
            <a:off x="497850" y="65363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" name="Google Shape;104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6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GB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b="0" i="0" lang="en-GB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i="0" lang="en-GB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b="0" i="0" lang="en-GB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i="0" lang="en-GB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GB" sz="30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i="0" sz="3000" u="none" cap="none" strike="noStrike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GB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b="0" i="0" lang="en-GB" sz="2700" u="sng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i="0" lang="en-GB" sz="44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0" i="0" lang="en-GB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b="0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GB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b="0" i="0" sz="20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06" name="Google Shape;106;p26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07" name="Google Shape;107;p26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6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6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6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6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GB" sz="2400" u="none" cap="none" strike="noStrike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i="0" sz="2400" u="none" cap="none" strike="noStrike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112" name="Google Shape;112;p26"/>
          <p:cNvPicPr preferRelativeResize="0"/>
          <p:nvPr/>
        </p:nvPicPr>
        <p:blipFill rotWithShape="1">
          <a:blip r:embed="rId11">
            <a:alphaModFix/>
          </a:blip>
          <a:srcRect b="20905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type="title"/>
          </p:nvPr>
        </p:nvSpPr>
        <p:spPr>
          <a:xfrm>
            <a:off x="1252725" y="1833738"/>
            <a:ext cx="53226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" name="Google Shape;16;p13"/>
          <p:cNvSpPr txBox="1"/>
          <p:nvPr>
            <p:ph idx="1" type="body"/>
          </p:nvPr>
        </p:nvSpPr>
        <p:spPr>
          <a:xfrm>
            <a:off x="1252700" y="3238038"/>
            <a:ext cx="53226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7" name="Google Shape;17;p13"/>
          <p:cNvSpPr/>
          <p:nvPr>
            <p:ph idx="2" type="pic"/>
          </p:nvPr>
        </p:nvSpPr>
        <p:spPr>
          <a:xfrm flipH="1">
            <a:off x="7208200" y="1633013"/>
            <a:ext cx="37311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" name="Google Shape;18;p13"/>
          <p:cNvCxnSpPr/>
          <p:nvPr/>
        </p:nvCxnSpPr>
        <p:spPr>
          <a:xfrm rot="10800000">
            <a:off x="497850" y="5609513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13"/>
          <p:cNvCxnSpPr/>
          <p:nvPr/>
        </p:nvCxnSpPr>
        <p:spPr>
          <a:xfrm rot="10800000">
            <a:off x="497850" y="1248488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One column">
  <p:cSld name="CUSTOM_5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1401625" y="1741250"/>
            <a:ext cx="8284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1401625" y="2789650"/>
            <a:ext cx="8284500" cy="24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23" name="Google Shape;23;p14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">
  <p:cSld name="CUSTOM_9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26" name="Google Shape;26;p15"/>
          <p:cNvSpPr txBox="1"/>
          <p:nvPr>
            <p:ph idx="1" type="subTitle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" name="Google Shape;27;p15"/>
          <p:cNvSpPr/>
          <p:nvPr>
            <p:ph idx="2" type="pic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idx="1" type="subTitle"/>
          </p:nvPr>
        </p:nvSpPr>
        <p:spPr>
          <a:xfrm>
            <a:off x="1242302" y="3600000"/>
            <a:ext cx="2658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>
                <a:latin typeface="Calistoga"/>
                <a:ea typeface="Calistoga"/>
                <a:cs typeface="Calistoga"/>
                <a:sym typeface="Calistog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0" name="Google Shape;30;p16"/>
          <p:cNvSpPr txBox="1"/>
          <p:nvPr>
            <p:ph idx="2" type="subTitle"/>
          </p:nvPr>
        </p:nvSpPr>
        <p:spPr>
          <a:xfrm>
            <a:off x="4766552" y="3600000"/>
            <a:ext cx="2658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>
                <a:latin typeface="Calistoga"/>
                <a:ea typeface="Calistoga"/>
                <a:cs typeface="Calistoga"/>
                <a:sym typeface="Calistog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1" name="Google Shape;31;p16"/>
          <p:cNvSpPr txBox="1"/>
          <p:nvPr>
            <p:ph idx="3" type="subTitle"/>
          </p:nvPr>
        </p:nvSpPr>
        <p:spPr>
          <a:xfrm>
            <a:off x="8290802" y="3600000"/>
            <a:ext cx="265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>
                <a:latin typeface="Calistoga"/>
                <a:ea typeface="Calistoga"/>
                <a:cs typeface="Calistoga"/>
                <a:sym typeface="Calistog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" name="Google Shape;32;p16"/>
          <p:cNvSpPr txBox="1"/>
          <p:nvPr>
            <p:ph type="title"/>
          </p:nvPr>
        </p:nvSpPr>
        <p:spPr>
          <a:xfrm>
            <a:off x="1242300" y="934700"/>
            <a:ext cx="9707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3" name="Google Shape;33;p16"/>
          <p:cNvSpPr txBox="1"/>
          <p:nvPr>
            <p:ph idx="4" type="body"/>
          </p:nvPr>
        </p:nvSpPr>
        <p:spPr>
          <a:xfrm>
            <a:off x="1242300" y="4165707"/>
            <a:ext cx="26589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4" name="Google Shape;34;p16"/>
          <p:cNvSpPr txBox="1"/>
          <p:nvPr>
            <p:ph idx="5" type="body"/>
          </p:nvPr>
        </p:nvSpPr>
        <p:spPr>
          <a:xfrm>
            <a:off x="4766550" y="4165707"/>
            <a:ext cx="26589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5" name="Google Shape;35;p16"/>
          <p:cNvSpPr txBox="1"/>
          <p:nvPr>
            <p:ph idx="6" type="body"/>
          </p:nvPr>
        </p:nvSpPr>
        <p:spPr>
          <a:xfrm>
            <a:off x="8290800" y="4165707"/>
            <a:ext cx="26589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cxnSp>
        <p:nvCxnSpPr>
          <p:cNvPr id="36" name="Google Shape;36;p16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16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Six columns">
  <p:cSld name="CUSTOM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type="title"/>
          </p:nvPr>
        </p:nvSpPr>
        <p:spPr>
          <a:xfrm>
            <a:off x="490775" y="751875"/>
            <a:ext cx="1121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0" name="Google Shape;40;p17"/>
          <p:cNvSpPr txBox="1"/>
          <p:nvPr>
            <p:ph idx="1" type="body"/>
          </p:nvPr>
        </p:nvSpPr>
        <p:spPr>
          <a:xfrm>
            <a:off x="2993825" y="2894770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2" type="body"/>
          </p:nvPr>
        </p:nvSpPr>
        <p:spPr>
          <a:xfrm>
            <a:off x="7332750" y="2894770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3" type="body"/>
          </p:nvPr>
        </p:nvSpPr>
        <p:spPr>
          <a:xfrm>
            <a:off x="7332725" y="4913329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4" type="title"/>
          </p:nvPr>
        </p:nvSpPr>
        <p:spPr>
          <a:xfrm>
            <a:off x="2993825" y="2199000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" name="Google Shape;44;p17"/>
          <p:cNvSpPr txBox="1"/>
          <p:nvPr>
            <p:ph idx="5" type="title"/>
          </p:nvPr>
        </p:nvSpPr>
        <p:spPr>
          <a:xfrm>
            <a:off x="7332750" y="2199000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5" name="Google Shape;45;p17"/>
          <p:cNvSpPr txBox="1"/>
          <p:nvPr>
            <p:ph idx="6" type="title"/>
          </p:nvPr>
        </p:nvSpPr>
        <p:spPr>
          <a:xfrm>
            <a:off x="7332725" y="4217559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6" name="Google Shape;46;p17"/>
          <p:cNvSpPr txBox="1"/>
          <p:nvPr>
            <p:ph idx="7" type="body"/>
          </p:nvPr>
        </p:nvSpPr>
        <p:spPr>
          <a:xfrm>
            <a:off x="2993825" y="4913245"/>
            <a:ext cx="32946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8" type="title"/>
          </p:nvPr>
        </p:nvSpPr>
        <p:spPr>
          <a:xfrm>
            <a:off x="2993825" y="4217475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cxnSp>
        <p:nvCxnSpPr>
          <p:cNvPr id="48" name="Google Shape;48;p17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17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type="title"/>
          </p:nvPr>
        </p:nvSpPr>
        <p:spPr>
          <a:xfrm>
            <a:off x="589400" y="3373900"/>
            <a:ext cx="111042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2" name="Google Shape;52;p18"/>
          <p:cNvSpPr txBox="1"/>
          <p:nvPr>
            <p:ph idx="1" type="body"/>
          </p:nvPr>
        </p:nvSpPr>
        <p:spPr>
          <a:xfrm>
            <a:off x="589400" y="4649500"/>
            <a:ext cx="11104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53" name="Google Shape;53;p18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Two columns">
  <p:cSld name="CUSTOM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73350" y="1171188"/>
            <a:ext cx="10551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873350" y="2382615"/>
            <a:ext cx="4960800" cy="28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6464149" y="2371888"/>
            <a:ext cx="4961100" cy="28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58" name="Google Shape;58;p19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9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Big Title">
  <p:cSld name="CUSTOM_6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/>
          <p:nvPr>
            <p:ph type="title"/>
          </p:nvPr>
        </p:nvSpPr>
        <p:spPr>
          <a:xfrm>
            <a:off x="511300" y="1949725"/>
            <a:ext cx="111423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2" name="Google Shape;62;p20"/>
          <p:cNvSpPr txBox="1"/>
          <p:nvPr>
            <p:ph idx="1" type="subTitle"/>
          </p:nvPr>
        </p:nvSpPr>
        <p:spPr>
          <a:xfrm>
            <a:off x="511375" y="5538475"/>
            <a:ext cx="111423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cxnSp>
        <p:nvCxnSpPr>
          <p:cNvPr id="63" name="Google Shape;63;p20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b="0" i="0" sz="4000" u="none" cap="none" strike="noStrik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b="0" i="0" sz="4000" u="none" cap="none" strike="noStrik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b="0" i="0" sz="4000" u="none" cap="none" strike="noStrik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b="0" i="0" sz="4000" u="none" cap="none" strike="noStrik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b="0" i="0" sz="4000" u="none" cap="none" strike="noStrik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b="0" i="0" sz="4000" u="none" cap="none" strike="noStrik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b="0" i="0" sz="4000" u="none" cap="none" strike="noStrik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b="0" i="0" sz="4000" u="none" cap="none" strike="noStrik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b="0" i="0" sz="4000" u="none" cap="none" strike="noStrik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b="1" i="0" sz="19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b="1" i="0" sz="19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b="1" i="0" sz="19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b="1" i="0" sz="19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b="1" i="0" sz="19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b="1" i="0" sz="19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b="1" i="0" sz="19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b="1" i="0" sz="19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ntic Slab"/>
              <a:buChar char="■"/>
              <a:defRPr b="1" i="0" sz="1900" u="none" cap="none" strike="noStrik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6379900" y="2507500"/>
            <a:ext cx="1467600" cy="14676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18" name="Google Shape;118;p1"/>
          <p:cNvSpPr txBox="1"/>
          <p:nvPr>
            <p:ph type="title"/>
          </p:nvPr>
        </p:nvSpPr>
        <p:spPr>
          <a:xfrm>
            <a:off x="700175" y="203525"/>
            <a:ext cx="99417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 data-driven approach to understand heat islands and prioritize future observations in Petersburg, VA, USA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t/>
            </a:r>
            <a:endParaRPr/>
          </a:p>
        </p:txBody>
      </p:sp>
      <p:sp>
        <p:nvSpPr>
          <p:cNvPr id="119" name="Google Shape;119;p1"/>
          <p:cNvSpPr txBox="1"/>
          <p:nvPr/>
        </p:nvSpPr>
        <p:spPr>
          <a:xfrm>
            <a:off x="5184736" y="2519303"/>
            <a:ext cx="1839462" cy="1902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 txBox="1"/>
          <p:nvPr>
            <p:ph idx="1" type="subTitle"/>
          </p:nvPr>
        </p:nvSpPr>
        <p:spPr>
          <a:xfrm>
            <a:off x="377400" y="5925775"/>
            <a:ext cx="115005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GB"/>
              <a:t>2 August 2024</a:t>
            </a:r>
            <a:endParaRPr/>
          </a:p>
        </p:txBody>
      </p:sp>
      <p:sp>
        <p:nvSpPr>
          <p:cNvPr id="121" name="Google Shape;121;p1"/>
          <p:cNvSpPr txBox="1"/>
          <p:nvPr/>
        </p:nvSpPr>
        <p:spPr>
          <a:xfrm>
            <a:off x="1919225" y="4511625"/>
            <a:ext cx="75036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DATA SCIENCE FOR THE PUBLIC GOOD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Summer 2024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Munso Bwalya, Chandler Henderson, Raven Mott, Matthew Whalen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Virginia State University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"/>
          <p:cNvSpPr/>
          <p:nvPr/>
        </p:nvSpPr>
        <p:spPr>
          <a:xfrm>
            <a:off x="3223275" y="83478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89" name="Google Shape;189;p7"/>
          <p:cNvSpPr txBox="1"/>
          <p:nvPr>
            <p:ph type="title"/>
          </p:nvPr>
        </p:nvSpPr>
        <p:spPr>
          <a:xfrm>
            <a:off x="803241" y="979670"/>
            <a:ext cx="9707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Key Findings.</a:t>
            </a:r>
            <a:endParaRPr/>
          </a:p>
        </p:txBody>
      </p:sp>
      <p:sp>
        <p:nvSpPr>
          <p:cNvPr id="190" name="Google Shape;190;p7"/>
          <p:cNvSpPr txBox="1"/>
          <p:nvPr>
            <p:ph idx="4" type="body"/>
          </p:nvPr>
        </p:nvSpPr>
        <p:spPr>
          <a:xfrm>
            <a:off x="1242300" y="3632307"/>
            <a:ext cx="26589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Census tracts within Petersburg show systematic variation in measured variables</a:t>
            </a:r>
            <a:endParaRPr/>
          </a:p>
        </p:txBody>
      </p:sp>
      <p:sp>
        <p:nvSpPr>
          <p:cNvPr id="191" name="Google Shape;191;p7"/>
          <p:cNvSpPr txBox="1"/>
          <p:nvPr>
            <p:ph idx="5" type="body"/>
          </p:nvPr>
        </p:nvSpPr>
        <p:spPr>
          <a:xfrm>
            <a:off x="4766550" y="3632307"/>
            <a:ext cx="26589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Average temperature is negatively correlated with tree cover. </a:t>
            </a:r>
            <a:r>
              <a:rPr lang="en-GB"/>
              <a:t>Population</a:t>
            </a:r>
            <a:r>
              <a:rPr lang="en-GB"/>
              <a:t> density and building density maybe be related as well.</a:t>
            </a:r>
            <a:endParaRPr/>
          </a:p>
        </p:txBody>
      </p:sp>
      <p:sp>
        <p:nvSpPr>
          <p:cNvPr id="192" name="Google Shape;192;p7"/>
          <p:cNvSpPr txBox="1"/>
          <p:nvPr>
            <p:ph idx="6" type="body"/>
          </p:nvPr>
        </p:nvSpPr>
        <p:spPr>
          <a:xfrm>
            <a:off x="8290800" y="3633950"/>
            <a:ext cx="27816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Maximum temperatures at one of the hottest spots downtown far exceed the available snapshot estimates</a:t>
            </a:r>
            <a:endParaRPr/>
          </a:p>
        </p:txBody>
      </p:sp>
      <p:sp>
        <p:nvSpPr>
          <p:cNvPr id="193" name="Google Shape;193;p7"/>
          <p:cNvSpPr txBox="1"/>
          <p:nvPr>
            <p:ph idx="3" type="subTitle"/>
          </p:nvPr>
        </p:nvSpPr>
        <p:spPr>
          <a:xfrm>
            <a:off x="8290802" y="2097200"/>
            <a:ext cx="265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PurpleAir captures variation over time</a:t>
            </a:r>
            <a:endParaRPr/>
          </a:p>
        </p:txBody>
      </p:sp>
      <p:sp>
        <p:nvSpPr>
          <p:cNvPr id="194" name="Google Shape;194;p7"/>
          <p:cNvSpPr txBox="1"/>
          <p:nvPr>
            <p:ph idx="2" type="subTitle"/>
          </p:nvPr>
        </p:nvSpPr>
        <p:spPr>
          <a:xfrm>
            <a:off x="4766550" y="2097200"/>
            <a:ext cx="29493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Temperature is associated with tree cover </a:t>
            </a:r>
            <a:endParaRPr/>
          </a:p>
        </p:txBody>
      </p:sp>
      <p:sp>
        <p:nvSpPr>
          <p:cNvPr id="195" name="Google Shape;195;p7"/>
          <p:cNvSpPr txBox="1"/>
          <p:nvPr>
            <p:ph idx="1" type="subTitle"/>
          </p:nvPr>
        </p:nvSpPr>
        <p:spPr>
          <a:xfrm>
            <a:off x="1096800" y="2097200"/>
            <a:ext cx="3094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Census tracts capture major  differences in socioeconomics and environment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fcc86000d_3_30"/>
          <p:cNvSpPr/>
          <p:nvPr/>
        </p:nvSpPr>
        <p:spPr>
          <a:xfrm>
            <a:off x="150100" y="1698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01" name="Google Shape;201;g2efcc86000d_3_30"/>
          <p:cNvSpPr txBox="1"/>
          <p:nvPr>
            <p:ph idx="4" type="body"/>
          </p:nvPr>
        </p:nvSpPr>
        <p:spPr>
          <a:xfrm>
            <a:off x="1206350" y="1170175"/>
            <a:ext cx="95646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 sz="2000"/>
              <a:t>Census tracts within Petersburg show systematic variation in measured variables</a:t>
            </a:r>
            <a:endParaRPr sz="2000"/>
          </a:p>
        </p:txBody>
      </p:sp>
      <p:sp>
        <p:nvSpPr>
          <p:cNvPr id="202" name="Google Shape;202;g2efcc86000d_3_30"/>
          <p:cNvSpPr txBox="1"/>
          <p:nvPr>
            <p:ph idx="1" type="subTitle"/>
          </p:nvPr>
        </p:nvSpPr>
        <p:spPr>
          <a:xfrm>
            <a:off x="611575" y="695400"/>
            <a:ext cx="11148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2400"/>
              <a:t>Census tracts capture major  differences in socioeconomics and environment</a:t>
            </a:r>
            <a:endParaRPr sz="2400"/>
          </a:p>
        </p:txBody>
      </p:sp>
      <p:graphicFrame>
        <p:nvGraphicFramePr>
          <p:cNvPr id="203" name="Google Shape;203;g2efcc86000d_3_30"/>
          <p:cNvGraphicFramePr/>
          <p:nvPr/>
        </p:nvGraphicFramePr>
        <p:xfrm>
          <a:off x="1206338" y="170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{F55D0203-9DD3-4DD8-9AB0-924121BD81B7}</a:tableStyleId>
              </a:tblPr>
              <a:tblGrid>
                <a:gridCol w="593300"/>
                <a:gridCol w="1338600"/>
                <a:gridCol w="1588950"/>
                <a:gridCol w="1531800"/>
                <a:gridCol w="1131700"/>
                <a:gridCol w="1371750"/>
                <a:gridCol w="743050"/>
                <a:gridCol w="743050"/>
              </a:tblGrid>
              <a:tr h="58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</a:t>
                      </a: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ract</a:t>
                      </a:r>
                      <a:endParaRPr b="1" sz="15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</a:t>
                      </a: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ree coverage(%)</a:t>
                      </a:r>
                      <a:endParaRPr b="1" sz="15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uilding Density (</a:t>
                      </a:r>
                      <a:r>
                        <a:rPr b="1" lang="en-GB" sz="1500" u="sng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 km</a:t>
                      </a:r>
                      <a:r>
                        <a:rPr b="1" baseline="30000" lang="en-GB" sz="1500" u="sng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b="1" lang="en-GB" sz="1500" u="sng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b="1" sz="15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ean Building Height (m)</a:t>
                      </a:r>
                      <a:endParaRPr b="1" sz="15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edian Income</a:t>
                      </a:r>
                      <a:endParaRPr b="1" sz="15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opulation Density (per km</a:t>
                      </a:r>
                      <a:r>
                        <a:rPr b="1" baseline="30000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b="1" baseline="30000" sz="15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ean Temp.  (°F)</a:t>
                      </a:r>
                      <a:endParaRPr b="1" sz="15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="1" lang="en-GB" sz="15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ax. Temp. (°F)</a:t>
                      </a:r>
                      <a:endParaRPr b="1" sz="15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8101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53.2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300.67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6.20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23,846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403.3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91.46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93.68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8103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40.6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610.45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6.55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45,673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689.4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91.61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93.93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8104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20.9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857.47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6.32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56,875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1820.6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92.02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93.93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8105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51.6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589.51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6.30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35,821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908.1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91.24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92.37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8106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33.1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931.95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24,688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1293.5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91.42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92.59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8107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39.1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946.5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6.22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25,385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1511.2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91.48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93.93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8109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42.3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748.36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6.43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71,033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1104.1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91.13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93.62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8110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59.5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247.66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6.58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55,918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499.8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90.93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93.46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8111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56.2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173.38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6.67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59,495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326.6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91.22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93.69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8112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53.1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173.88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6.58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49,410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252.7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91.24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93.72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8113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35.3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506.28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6.57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</a:t>
                      </a: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43,881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1100.3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91.99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93.98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1425" marR="9525" marL="952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fcc86000d_3_49"/>
          <p:cNvSpPr/>
          <p:nvPr/>
        </p:nvSpPr>
        <p:spPr>
          <a:xfrm>
            <a:off x="150100" y="1698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09" name="Google Shape;209;g2efcc86000d_3_49"/>
          <p:cNvSpPr txBox="1"/>
          <p:nvPr>
            <p:ph idx="4" type="body"/>
          </p:nvPr>
        </p:nvSpPr>
        <p:spPr>
          <a:xfrm>
            <a:off x="1206350" y="1170175"/>
            <a:ext cx="95646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</p:txBody>
      </p:sp>
      <p:sp>
        <p:nvSpPr>
          <p:cNvPr id="210" name="Google Shape;210;g2efcc86000d_3_49"/>
          <p:cNvSpPr txBox="1"/>
          <p:nvPr>
            <p:ph idx="1" type="subTitle"/>
          </p:nvPr>
        </p:nvSpPr>
        <p:spPr>
          <a:xfrm>
            <a:off x="611575" y="695400"/>
            <a:ext cx="11148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2400"/>
              <a:t>Census tracts capture major  differences in socioeconomics and environment</a:t>
            </a:r>
            <a:endParaRPr sz="2400"/>
          </a:p>
        </p:txBody>
      </p:sp>
      <p:pic>
        <p:nvPicPr>
          <p:cNvPr id="211" name="Google Shape;211;g2efcc86000d_3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75" y="1432250"/>
            <a:ext cx="5091225" cy="431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efcc86000d_3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525" y="1302300"/>
            <a:ext cx="5091225" cy="44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fd02097c8_4_1"/>
          <p:cNvSpPr txBox="1"/>
          <p:nvPr>
            <p:ph idx="1" type="subTitle"/>
          </p:nvPr>
        </p:nvSpPr>
        <p:spPr>
          <a:xfrm>
            <a:off x="1242302" y="3600000"/>
            <a:ext cx="265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efd02097c8_4_1"/>
          <p:cNvSpPr txBox="1"/>
          <p:nvPr>
            <p:ph idx="2" type="subTitle"/>
          </p:nvPr>
        </p:nvSpPr>
        <p:spPr>
          <a:xfrm>
            <a:off x="4766552" y="3600000"/>
            <a:ext cx="265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efd02097c8_4_1"/>
          <p:cNvSpPr txBox="1"/>
          <p:nvPr>
            <p:ph idx="3" type="subTitle"/>
          </p:nvPr>
        </p:nvSpPr>
        <p:spPr>
          <a:xfrm>
            <a:off x="8290802" y="3600000"/>
            <a:ext cx="26586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efd02097c8_4_1"/>
          <p:cNvSpPr txBox="1"/>
          <p:nvPr>
            <p:ph idx="4" type="body"/>
          </p:nvPr>
        </p:nvSpPr>
        <p:spPr>
          <a:xfrm>
            <a:off x="1242300" y="4165707"/>
            <a:ext cx="2658900" cy="166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efd02097c8_4_1"/>
          <p:cNvSpPr txBox="1"/>
          <p:nvPr>
            <p:ph idx="5" type="body"/>
          </p:nvPr>
        </p:nvSpPr>
        <p:spPr>
          <a:xfrm>
            <a:off x="4766550" y="4165707"/>
            <a:ext cx="2658900" cy="166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efd02097c8_4_1"/>
          <p:cNvSpPr txBox="1"/>
          <p:nvPr>
            <p:ph idx="6" type="body"/>
          </p:nvPr>
        </p:nvSpPr>
        <p:spPr>
          <a:xfrm>
            <a:off x="8290800" y="4165707"/>
            <a:ext cx="2658900" cy="166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g2efd02097c8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450" y="1698200"/>
            <a:ext cx="5551125" cy="45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efd02097c8_4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75" y="1542550"/>
            <a:ext cx="5370274" cy="47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efd02097c8_4_1"/>
          <p:cNvSpPr/>
          <p:nvPr/>
        </p:nvSpPr>
        <p:spPr>
          <a:xfrm>
            <a:off x="150100" y="1698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26" name="Google Shape;226;g2efd02097c8_4_1"/>
          <p:cNvSpPr txBox="1"/>
          <p:nvPr>
            <p:ph idx="1" type="subTitle"/>
          </p:nvPr>
        </p:nvSpPr>
        <p:spPr>
          <a:xfrm>
            <a:off x="611575" y="695400"/>
            <a:ext cx="11148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2400"/>
              <a:t>Census tracts capture major  differences in socioeconomics and environment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fd02097c8_1_26"/>
          <p:cNvSpPr/>
          <p:nvPr/>
        </p:nvSpPr>
        <p:spPr>
          <a:xfrm>
            <a:off x="150100" y="1698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32" name="Google Shape;232;g2efd02097c8_1_26"/>
          <p:cNvSpPr txBox="1"/>
          <p:nvPr>
            <p:ph idx="4" type="body"/>
          </p:nvPr>
        </p:nvSpPr>
        <p:spPr>
          <a:xfrm>
            <a:off x="1206350" y="1170175"/>
            <a:ext cx="95646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Average temperature is negatively correlated with tree cover </a:t>
            </a:r>
            <a:endParaRPr sz="2000"/>
          </a:p>
        </p:txBody>
      </p:sp>
      <p:sp>
        <p:nvSpPr>
          <p:cNvPr id="233" name="Google Shape;233;g2efd02097c8_1_26"/>
          <p:cNvSpPr txBox="1"/>
          <p:nvPr>
            <p:ph idx="1" type="subTitle"/>
          </p:nvPr>
        </p:nvSpPr>
        <p:spPr>
          <a:xfrm>
            <a:off x="611575" y="695400"/>
            <a:ext cx="11148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Temperature is associated with tree cover and building density</a:t>
            </a:r>
            <a:endParaRPr sz="24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400"/>
          </a:p>
        </p:txBody>
      </p:sp>
      <p:pic>
        <p:nvPicPr>
          <p:cNvPr id="234" name="Google Shape;234;g2efd02097c8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750" y="1882550"/>
            <a:ext cx="4141926" cy="41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efd02097c8_1_26"/>
          <p:cNvSpPr txBox="1"/>
          <p:nvPr/>
        </p:nvSpPr>
        <p:spPr>
          <a:xfrm>
            <a:off x="5659000" y="2265800"/>
            <a:ext cx="4892400" cy="25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With every percent decrease in tree cover, average temperature increases 0.023</a:t>
            </a:r>
            <a:r>
              <a:rPr lang="en-GB" sz="19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℉</a:t>
            </a: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 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20% decline → 4.6℉ increase</a:t>
            </a: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 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R</a:t>
            </a:r>
            <a:r>
              <a:rPr baseline="30000"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2</a:t>
            </a: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= 0.60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fcc86000d_3_42"/>
          <p:cNvSpPr/>
          <p:nvPr/>
        </p:nvSpPr>
        <p:spPr>
          <a:xfrm>
            <a:off x="150100" y="1698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41" name="Google Shape;241;g2efcc86000d_3_42"/>
          <p:cNvSpPr txBox="1"/>
          <p:nvPr>
            <p:ph idx="1" type="subTitle"/>
          </p:nvPr>
        </p:nvSpPr>
        <p:spPr>
          <a:xfrm>
            <a:off x="635150" y="703700"/>
            <a:ext cx="11148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Average temperature is negatively associated with tree cover</a:t>
            </a:r>
            <a:endParaRPr sz="24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400"/>
          </a:p>
        </p:txBody>
      </p:sp>
      <p:pic>
        <p:nvPicPr>
          <p:cNvPr id="242" name="Google Shape;242;g2efcc86000d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60" y="2480125"/>
            <a:ext cx="2826925" cy="28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efcc86000d_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576" y="2034125"/>
            <a:ext cx="3718926" cy="37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efcc86000d_3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050" y="1036050"/>
            <a:ext cx="5560599" cy="55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efcc86000d_3_42"/>
          <p:cNvSpPr txBox="1"/>
          <p:nvPr/>
        </p:nvSpPr>
        <p:spPr>
          <a:xfrm>
            <a:off x="3622375" y="2114250"/>
            <a:ext cx="171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Tree cover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46" name="Google Shape;246;g2efcc86000d_3_42"/>
          <p:cNvSpPr txBox="1"/>
          <p:nvPr/>
        </p:nvSpPr>
        <p:spPr>
          <a:xfrm>
            <a:off x="6526050" y="1821750"/>
            <a:ext cx="1710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Mean Temperature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fcc86000d_3_84"/>
          <p:cNvSpPr/>
          <p:nvPr/>
        </p:nvSpPr>
        <p:spPr>
          <a:xfrm>
            <a:off x="150100" y="1698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52" name="Google Shape;252;g2efcc86000d_3_84"/>
          <p:cNvSpPr txBox="1"/>
          <p:nvPr>
            <p:ph idx="1" type="subTitle"/>
          </p:nvPr>
        </p:nvSpPr>
        <p:spPr>
          <a:xfrm>
            <a:off x="611575" y="695400"/>
            <a:ext cx="11148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400"/>
              <a:t>Temperature was not significantly associated with building density or height</a:t>
            </a:r>
            <a:endParaRPr sz="24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400"/>
          </a:p>
        </p:txBody>
      </p:sp>
      <p:pic>
        <p:nvPicPr>
          <p:cNvPr id="253" name="Google Shape;253;g2efcc86000d_3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688" y="2482738"/>
            <a:ext cx="3718926" cy="37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efcc86000d_3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00" y="2482715"/>
            <a:ext cx="3718926" cy="371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efcc86000d_3_84"/>
          <p:cNvSpPr txBox="1"/>
          <p:nvPr/>
        </p:nvSpPr>
        <p:spPr>
          <a:xfrm>
            <a:off x="1186125" y="2626500"/>
            <a:ext cx="1035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56" name="Google Shape;256;g2efcc86000d_3_84"/>
          <p:cNvSpPr txBox="1"/>
          <p:nvPr/>
        </p:nvSpPr>
        <p:spPr>
          <a:xfrm>
            <a:off x="1114250" y="2770275"/>
            <a:ext cx="11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r = 0.41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pic>
        <p:nvPicPr>
          <p:cNvPr id="257" name="Google Shape;257;g2efcc86000d_3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075" y="2482738"/>
            <a:ext cx="3718926" cy="371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efcc86000d_3_84"/>
          <p:cNvSpPr txBox="1"/>
          <p:nvPr/>
        </p:nvSpPr>
        <p:spPr>
          <a:xfrm>
            <a:off x="4061600" y="1571200"/>
            <a:ext cx="37188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But. trees and buildings are closely related…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59" name="Google Shape;259;g2efcc86000d_3_84"/>
          <p:cNvSpPr txBox="1"/>
          <p:nvPr/>
        </p:nvSpPr>
        <p:spPr>
          <a:xfrm>
            <a:off x="8244775" y="1571200"/>
            <a:ext cx="37188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…because high density living requires high density housing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60" name="Google Shape;260;g2efcc86000d_3_84"/>
          <p:cNvSpPr txBox="1"/>
          <p:nvPr/>
        </p:nvSpPr>
        <p:spPr>
          <a:xfrm>
            <a:off x="251475" y="1432250"/>
            <a:ext cx="37188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Building density and height showed non-significant positive correlations with temperature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fcc86000d_3_58"/>
          <p:cNvSpPr/>
          <p:nvPr/>
        </p:nvSpPr>
        <p:spPr>
          <a:xfrm>
            <a:off x="150100" y="1698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66" name="Google Shape;266;g2efcc86000d_3_58"/>
          <p:cNvSpPr txBox="1"/>
          <p:nvPr>
            <p:ph idx="4" type="body"/>
          </p:nvPr>
        </p:nvSpPr>
        <p:spPr>
          <a:xfrm>
            <a:off x="1206350" y="1170175"/>
            <a:ext cx="9564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GB" sz="1900">
                <a:solidFill>
                  <a:schemeClr val="dk1"/>
                </a:solidFill>
              </a:rPr>
              <a:t>Maximum temperatures at one of the hottest spots downtown far exceed the available snapshot estimate (July 2015)</a:t>
            </a:r>
            <a:endParaRPr sz="19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</p:txBody>
      </p:sp>
      <p:sp>
        <p:nvSpPr>
          <p:cNvPr id="267" name="Google Shape;267;g2efcc86000d_3_58"/>
          <p:cNvSpPr txBox="1"/>
          <p:nvPr>
            <p:ph idx="1" type="subTitle"/>
          </p:nvPr>
        </p:nvSpPr>
        <p:spPr>
          <a:xfrm>
            <a:off x="611575" y="695400"/>
            <a:ext cx="11148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GB" sz="2300">
                <a:solidFill>
                  <a:schemeClr val="dk1"/>
                </a:solidFill>
              </a:rPr>
              <a:t>PurpleAir captures variation over time</a:t>
            </a:r>
            <a:endParaRPr sz="23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400"/>
          </a:p>
        </p:txBody>
      </p:sp>
      <p:pic>
        <p:nvPicPr>
          <p:cNvPr id="268" name="Google Shape;268;g2efcc86000d_3_58"/>
          <p:cNvPicPr preferRelativeResize="0"/>
          <p:nvPr/>
        </p:nvPicPr>
        <p:blipFill rotWithShape="1">
          <a:blip r:embed="rId3">
            <a:alphaModFix/>
          </a:blip>
          <a:srcRect b="21848" l="0" r="0" t="20458"/>
          <a:stretch/>
        </p:blipFill>
        <p:spPr>
          <a:xfrm>
            <a:off x="152400" y="2465925"/>
            <a:ext cx="5723475" cy="330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efcc86000d_3_58"/>
          <p:cNvSpPr txBox="1"/>
          <p:nvPr/>
        </p:nvSpPr>
        <p:spPr>
          <a:xfrm>
            <a:off x="1670150" y="2104150"/>
            <a:ext cx="192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City Hall Annex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cxnSp>
        <p:nvCxnSpPr>
          <p:cNvPr id="270" name="Google Shape;270;g2efcc86000d_3_58"/>
          <p:cNvCxnSpPr/>
          <p:nvPr/>
        </p:nvCxnSpPr>
        <p:spPr>
          <a:xfrm flipH="1" rot="10800000">
            <a:off x="2239400" y="2557900"/>
            <a:ext cx="112800" cy="7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g2efcc86000d_3_58"/>
          <p:cNvSpPr txBox="1"/>
          <p:nvPr/>
        </p:nvSpPr>
        <p:spPr>
          <a:xfrm>
            <a:off x="6286500" y="1833450"/>
            <a:ext cx="5921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City Hall Annex is in the top 99th percentile of temperature across the city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Temperature during July 2024 exceeded the snapshot (orange line) 11.2% of the time</a:t>
            </a:r>
            <a:endParaRPr sz="19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pic>
        <p:nvPicPr>
          <p:cNvPr id="272" name="Google Shape;272;g2efcc86000d_3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0" y="3187950"/>
            <a:ext cx="4923158" cy="29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fd02097c8_1_14"/>
          <p:cNvSpPr/>
          <p:nvPr/>
        </p:nvSpPr>
        <p:spPr>
          <a:xfrm>
            <a:off x="3223275" y="83478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78" name="Google Shape;278;g2efd02097c8_1_14"/>
          <p:cNvSpPr txBox="1"/>
          <p:nvPr>
            <p:ph type="title"/>
          </p:nvPr>
        </p:nvSpPr>
        <p:spPr>
          <a:xfrm>
            <a:off x="803241" y="979670"/>
            <a:ext cx="9707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Key Findings.</a:t>
            </a:r>
            <a:endParaRPr/>
          </a:p>
        </p:txBody>
      </p:sp>
      <p:sp>
        <p:nvSpPr>
          <p:cNvPr id="279" name="Google Shape;279;g2efd02097c8_1_14"/>
          <p:cNvSpPr txBox="1"/>
          <p:nvPr>
            <p:ph idx="4" type="body"/>
          </p:nvPr>
        </p:nvSpPr>
        <p:spPr>
          <a:xfrm>
            <a:off x="1242300" y="3632307"/>
            <a:ext cx="26589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Census tracts within Petersburg show systematic variation in measured variables</a:t>
            </a:r>
            <a:endParaRPr/>
          </a:p>
        </p:txBody>
      </p:sp>
      <p:sp>
        <p:nvSpPr>
          <p:cNvPr id="280" name="Google Shape;280;g2efd02097c8_1_14"/>
          <p:cNvSpPr txBox="1"/>
          <p:nvPr>
            <p:ph idx="5" type="body"/>
          </p:nvPr>
        </p:nvSpPr>
        <p:spPr>
          <a:xfrm>
            <a:off x="4766550" y="3632307"/>
            <a:ext cx="26589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Average temperature is negatively correlated with tree cover. Population density and building density maybe be related as well.</a:t>
            </a:r>
            <a:endParaRPr/>
          </a:p>
        </p:txBody>
      </p:sp>
      <p:sp>
        <p:nvSpPr>
          <p:cNvPr id="281" name="Google Shape;281;g2efd02097c8_1_14"/>
          <p:cNvSpPr txBox="1"/>
          <p:nvPr>
            <p:ph idx="6" type="body"/>
          </p:nvPr>
        </p:nvSpPr>
        <p:spPr>
          <a:xfrm>
            <a:off x="8290800" y="3633950"/>
            <a:ext cx="27816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Maximum temperatures at one of the hottest spots downtown far exceed the available snapshot estimates</a:t>
            </a:r>
            <a:endParaRPr/>
          </a:p>
        </p:txBody>
      </p:sp>
      <p:sp>
        <p:nvSpPr>
          <p:cNvPr id="282" name="Google Shape;282;g2efd02097c8_1_14"/>
          <p:cNvSpPr txBox="1"/>
          <p:nvPr>
            <p:ph idx="3" type="subTitle"/>
          </p:nvPr>
        </p:nvSpPr>
        <p:spPr>
          <a:xfrm>
            <a:off x="8290802" y="2097200"/>
            <a:ext cx="265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PurpleAir captures variation over time</a:t>
            </a:r>
            <a:endParaRPr/>
          </a:p>
        </p:txBody>
      </p:sp>
      <p:sp>
        <p:nvSpPr>
          <p:cNvPr id="283" name="Google Shape;283;g2efd02097c8_1_14"/>
          <p:cNvSpPr txBox="1"/>
          <p:nvPr>
            <p:ph idx="2" type="subTitle"/>
          </p:nvPr>
        </p:nvSpPr>
        <p:spPr>
          <a:xfrm>
            <a:off x="4766550" y="2097200"/>
            <a:ext cx="29493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Temperature is associated with tree cover </a:t>
            </a:r>
            <a:endParaRPr/>
          </a:p>
        </p:txBody>
      </p:sp>
      <p:sp>
        <p:nvSpPr>
          <p:cNvPr id="284" name="Google Shape;284;g2efd02097c8_1_14"/>
          <p:cNvSpPr txBox="1"/>
          <p:nvPr>
            <p:ph idx="1" type="subTitle"/>
          </p:nvPr>
        </p:nvSpPr>
        <p:spPr>
          <a:xfrm>
            <a:off x="1096800" y="2097200"/>
            <a:ext cx="3094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Census tracts capture major  differences in socioeconomics and environment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/>
          <p:nvPr/>
        </p:nvSpPr>
        <p:spPr>
          <a:xfrm>
            <a:off x="449350" y="301525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cxnSp>
        <p:nvCxnSpPr>
          <p:cNvPr id="290" name="Google Shape;290;p9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p9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9"/>
          <p:cNvSpPr txBox="1"/>
          <p:nvPr>
            <p:ph idx="4294967295" type="title"/>
          </p:nvPr>
        </p:nvSpPr>
        <p:spPr>
          <a:xfrm>
            <a:off x="794450" y="765613"/>
            <a:ext cx="48633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Implications.</a:t>
            </a:r>
            <a:endParaRPr/>
          </a:p>
        </p:txBody>
      </p:sp>
      <p:sp>
        <p:nvSpPr>
          <p:cNvPr id="293" name="Google Shape;293;p9"/>
          <p:cNvSpPr txBox="1"/>
          <p:nvPr/>
        </p:nvSpPr>
        <p:spPr>
          <a:xfrm>
            <a:off x="794450" y="1816125"/>
            <a:ext cx="7346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AutoNum type="arabicParenR"/>
            </a:pPr>
            <a:r>
              <a:rPr lang="en-GB" sz="19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 </a:t>
            </a: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To mitigate heat islands, spaces with trees are needed in areas with limited tree cover.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ic Slab"/>
              <a:buAutoNum type="arabicParenR"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The data collected can be used to prioritize where to place the air monitors in the future.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ic Slab"/>
              <a:buChar char="○"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Priority areas: areas along the Appomattox River and the Crater corridor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ic Slab"/>
              <a:buChar char="■"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Low tree cover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ic Slab"/>
              <a:buChar char="■"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High temperatures (average or localized)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ic Slab"/>
              <a:buChar char="■"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Contrasting population density and income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pic>
        <p:nvPicPr>
          <p:cNvPr id="294" name="Google Shape;294;p9"/>
          <p:cNvPicPr preferRelativeResize="0"/>
          <p:nvPr/>
        </p:nvPicPr>
        <p:blipFill rotWithShape="1">
          <a:blip r:embed="rId3">
            <a:alphaModFix/>
          </a:blip>
          <a:srcRect b="0" l="0" r="32331" t="0"/>
          <a:stretch/>
        </p:blipFill>
        <p:spPr>
          <a:xfrm>
            <a:off x="7808450" y="1434875"/>
            <a:ext cx="3297249" cy="487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9"/>
          <p:cNvSpPr/>
          <p:nvPr/>
        </p:nvSpPr>
        <p:spPr>
          <a:xfrm rot="-919145">
            <a:off x="7888622" y="2697052"/>
            <a:ext cx="2522008" cy="836241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96" name="Google Shape;296;p9"/>
          <p:cNvSpPr/>
          <p:nvPr/>
        </p:nvSpPr>
        <p:spPr>
          <a:xfrm rot="3792509">
            <a:off x="9254335" y="4065713"/>
            <a:ext cx="1561414" cy="577715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efcc86000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100" y="619650"/>
            <a:ext cx="84582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"/>
          <p:cNvSpPr/>
          <p:nvPr/>
        </p:nvSpPr>
        <p:spPr>
          <a:xfrm>
            <a:off x="449350" y="301525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cxnSp>
        <p:nvCxnSpPr>
          <p:cNvPr id="302" name="Google Shape;302;p10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10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10"/>
          <p:cNvSpPr txBox="1"/>
          <p:nvPr>
            <p:ph idx="4294967295" type="title"/>
          </p:nvPr>
        </p:nvSpPr>
        <p:spPr>
          <a:xfrm>
            <a:off x="794450" y="994213"/>
            <a:ext cx="48633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Challenges and Future Directions.</a:t>
            </a:r>
            <a:endParaRPr/>
          </a:p>
        </p:txBody>
      </p:sp>
      <p:pic>
        <p:nvPicPr>
          <p:cNvPr id="305" name="Google Shape;30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000" y="853662"/>
            <a:ext cx="3756346" cy="210773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0"/>
          <p:cNvSpPr txBox="1"/>
          <p:nvPr/>
        </p:nvSpPr>
        <p:spPr>
          <a:xfrm>
            <a:off x="6126075" y="3068375"/>
            <a:ext cx="5254200" cy="3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Char char="●"/>
            </a:pPr>
            <a:r>
              <a:rPr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Temperature snapshot was during the daytime BUT PurpleAir measures </a:t>
            </a:r>
            <a:r>
              <a:rPr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temperature throughout day and night</a:t>
            </a:r>
            <a:br>
              <a:rPr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</a:b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Char char="●"/>
            </a:pPr>
            <a:r>
              <a:rPr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We can prioritize locations, but we need community support to respond to needs, challenges, and opportunities</a:t>
            </a: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422425" y="4538372"/>
            <a:ext cx="1358100" cy="47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ntic Slab"/>
                <a:ea typeface="Antic Slab"/>
                <a:cs typeface="Antic Slab"/>
                <a:sym typeface="Antic Slab"/>
              </a:rPr>
              <a:t>people</a:t>
            </a: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2323663" y="4215647"/>
            <a:ext cx="1358100" cy="47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ntic Slab"/>
                <a:ea typeface="Antic Slab"/>
                <a:cs typeface="Antic Slab"/>
                <a:sym typeface="Antic Slab"/>
              </a:rPr>
              <a:t>buildings</a:t>
            </a: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2323650" y="4930497"/>
            <a:ext cx="1358100" cy="47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ntic Slab"/>
                <a:ea typeface="Antic Slab"/>
                <a:cs typeface="Antic Slab"/>
                <a:sym typeface="Antic Slab"/>
              </a:rPr>
              <a:t>trees</a:t>
            </a: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4224875" y="4538385"/>
            <a:ext cx="1358100" cy="47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ntic Slab"/>
                <a:ea typeface="Antic Slab"/>
                <a:cs typeface="Antic Slab"/>
                <a:sym typeface="Antic Slab"/>
              </a:rPr>
              <a:t>temperature</a:t>
            </a: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cxnSp>
        <p:nvCxnSpPr>
          <p:cNvPr id="311" name="Google Shape;311;p10"/>
          <p:cNvCxnSpPr>
            <a:stCxn id="307" idx="3"/>
            <a:endCxn id="308" idx="1"/>
          </p:cNvCxnSpPr>
          <p:nvPr/>
        </p:nvCxnSpPr>
        <p:spPr>
          <a:xfrm flipH="1" rot="10800000">
            <a:off x="1780525" y="4453172"/>
            <a:ext cx="543000" cy="3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10"/>
          <p:cNvCxnSpPr>
            <a:stCxn id="307" idx="3"/>
            <a:endCxn id="309" idx="1"/>
          </p:cNvCxnSpPr>
          <p:nvPr/>
        </p:nvCxnSpPr>
        <p:spPr>
          <a:xfrm>
            <a:off x="1780525" y="4775972"/>
            <a:ext cx="543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10"/>
          <p:cNvCxnSpPr/>
          <p:nvPr/>
        </p:nvCxnSpPr>
        <p:spPr>
          <a:xfrm>
            <a:off x="3681750" y="4462197"/>
            <a:ext cx="543000" cy="3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10"/>
          <p:cNvCxnSpPr>
            <a:endCxn id="310" idx="1"/>
          </p:cNvCxnSpPr>
          <p:nvPr/>
        </p:nvCxnSpPr>
        <p:spPr>
          <a:xfrm flipH="1" rot="10800000">
            <a:off x="3681875" y="4775985"/>
            <a:ext cx="543000" cy="3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10"/>
          <p:cNvCxnSpPr>
            <a:stCxn id="309" idx="0"/>
            <a:endCxn id="308" idx="2"/>
          </p:cNvCxnSpPr>
          <p:nvPr/>
        </p:nvCxnSpPr>
        <p:spPr>
          <a:xfrm rot="10800000">
            <a:off x="3002700" y="4690797"/>
            <a:ext cx="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16" name="Google Shape;316;p10"/>
          <p:cNvSpPr txBox="1"/>
          <p:nvPr/>
        </p:nvSpPr>
        <p:spPr>
          <a:xfrm>
            <a:off x="165600" y="3068363"/>
            <a:ext cx="500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ic Slab"/>
              <a:buChar char="●"/>
            </a:pPr>
            <a:r>
              <a:rPr lang="en-GB" sz="21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Hypotheses and results</a:t>
            </a:r>
            <a:r>
              <a:rPr lang="en-GB" sz="21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 suggest causal path analysis might be useful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fcc86000d_3_23"/>
          <p:cNvSpPr/>
          <p:nvPr/>
        </p:nvSpPr>
        <p:spPr>
          <a:xfrm>
            <a:off x="449350" y="301525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cxnSp>
        <p:nvCxnSpPr>
          <p:cNvPr id="322" name="Google Shape;322;g2efcc86000d_3_23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g2efcc86000d_3_23"/>
          <p:cNvSpPr txBox="1"/>
          <p:nvPr>
            <p:ph idx="4294967295" type="title"/>
          </p:nvPr>
        </p:nvSpPr>
        <p:spPr>
          <a:xfrm>
            <a:off x="794450" y="994213"/>
            <a:ext cx="48633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Acknoweldgements</a:t>
            </a:r>
            <a:endParaRPr/>
          </a:p>
        </p:txBody>
      </p:sp>
      <p:sp>
        <p:nvSpPr>
          <p:cNvPr id="324" name="Google Shape;324;g2efcc86000d_3_23"/>
          <p:cNvSpPr txBox="1"/>
          <p:nvPr/>
        </p:nvSpPr>
        <p:spPr>
          <a:xfrm>
            <a:off x="1299950" y="1917325"/>
            <a:ext cx="921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Dr. Omar Faison</a:t>
            </a:r>
            <a:r>
              <a:rPr lang="en-GB" sz="24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 (VSU)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Ms. Tracy Downey </a:t>
            </a:r>
            <a:r>
              <a:rPr lang="en-GB" sz="2400">
                <a:solidFill>
                  <a:schemeClr val="dk1"/>
                </a:solidFill>
                <a:latin typeface="Antic Slab"/>
                <a:ea typeface="Antic Slab"/>
                <a:cs typeface="Antic Slab"/>
                <a:sym typeface="Antic Slab"/>
              </a:rPr>
              <a:t>(VSU)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Green Infrastructure Center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Manuela Deigh (VSU)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VSU Service-Learning Award (purchase of PurpleAir sensors)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2efcc86000d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775" y="314125"/>
            <a:ext cx="10133401" cy="56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efcc86000d_3_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90" l="9373" r="-1091" t="0"/>
          <a:stretch/>
        </p:blipFill>
        <p:spPr>
          <a:xfrm>
            <a:off x="6807300" y="1390300"/>
            <a:ext cx="5211613" cy="34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efcc86000d_3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75" y="1390300"/>
            <a:ext cx="6172301" cy="347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/>
          <p:nvPr/>
        </p:nvSpPr>
        <p:spPr>
          <a:xfrm>
            <a:off x="4596100" y="1833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43" name="Google Shape;143;p2"/>
          <p:cNvSpPr txBox="1"/>
          <p:nvPr>
            <p:ph type="title"/>
          </p:nvPr>
        </p:nvSpPr>
        <p:spPr>
          <a:xfrm>
            <a:off x="1252725" y="1833738"/>
            <a:ext cx="5322575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GB"/>
              <a:t>Research Objective</a:t>
            </a:r>
            <a:endParaRPr/>
          </a:p>
        </p:txBody>
      </p:sp>
      <p:pic>
        <p:nvPicPr>
          <p:cNvPr id="144" name="Google Shape;144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90" l="9369" r="-1085" t="0"/>
          <a:stretch/>
        </p:blipFill>
        <p:spPr>
          <a:xfrm>
            <a:off x="6096000" y="1319513"/>
            <a:ext cx="5759605" cy="383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"/>
          <p:cNvSpPr txBox="1"/>
          <p:nvPr>
            <p:ph idx="1" type="body"/>
          </p:nvPr>
        </p:nvSpPr>
        <p:spPr>
          <a:xfrm>
            <a:off x="1091725" y="3428996"/>
            <a:ext cx="53226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GB"/>
              <a:t>Examine the influence of socioeconomic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GB"/>
              <a:t>factors, tree cover, and building density on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GB"/>
              <a:t>temperature in Petersburg, VA.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/>
          <p:nvPr/>
        </p:nvSpPr>
        <p:spPr>
          <a:xfrm>
            <a:off x="988825" y="1307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51" name="Google Shape;151;p3"/>
          <p:cNvSpPr txBox="1"/>
          <p:nvPr>
            <p:ph type="title"/>
          </p:nvPr>
        </p:nvSpPr>
        <p:spPr>
          <a:xfrm>
            <a:off x="1504925" y="1689275"/>
            <a:ext cx="9519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Hypotheses.</a:t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7369" y="483525"/>
            <a:ext cx="2882508" cy="172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6125" y="2408625"/>
            <a:ext cx="2065425" cy="18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"/>
          <p:cNvSpPr txBox="1"/>
          <p:nvPr>
            <p:ph idx="1" type="body"/>
          </p:nvPr>
        </p:nvSpPr>
        <p:spPr>
          <a:xfrm>
            <a:off x="1401625" y="2789650"/>
            <a:ext cx="8284500" cy="24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-GB" sz="2200"/>
              <a:t>Temperature is negatively correlated with tree cover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-GB" sz="2200"/>
              <a:t>Because people live in high density in cities, requiring tall buildings and cutting trees, temperature is positively correlated with population density, building density, and building height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1110375" y="1307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60" name="Google Shape;160;p4"/>
          <p:cNvSpPr txBox="1"/>
          <p:nvPr>
            <p:ph type="title"/>
          </p:nvPr>
        </p:nvSpPr>
        <p:spPr>
          <a:xfrm>
            <a:off x="1401625" y="1741250"/>
            <a:ext cx="8284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PurpleAir Monitors</a:t>
            </a:r>
            <a:endParaRPr/>
          </a:p>
        </p:txBody>
      </p:sp>
      <p:pic>
        <p:nvPicPr>
          <p:cNvPr id="161" name="Google Shape;1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7872" y="714850"/>
            <a:ext cx="2594475" cy="25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3543" y="3710850"/>
            <a:ext cx="2087438" cy="18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/>
          <p:nvPr>
            <p:ph idx="1" type="body"/>
          </p:nvPr>
        </p:nvSpPr>
        <p:spPr>
          <a:xfrm>
            <a:off x="1401625" y="2789650"/>
            <a:ext cx="8284500" cy="24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GB" sz="2300"/>
              <a:t>We have an opportunity to measure temperature in Petersburg using data collected over time</a:t>
            </a:r>
            <a:endParaRPr sz="23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3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GB" sz="2300"/>
              <a:t>PurpleAir monitors are low cost and measure temperature, humidity, and air particles relevant to human health</a:t>
            </a:r>
            <a:endParaRPr sz="23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23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GB" sz="2300"/>
              <a:t>Part of the purpose of this project is to prioritize locations for PurpleAir Monitors in Petersburg</a:t>
            </a:r>
            <a:endParaRPr sz="2300"/>
          </a:p>
        </p:txBody>
      </p:sp>
      <p:sp>
        <p:nvSpPr>
          <p:cNvPr id="164" name="Google Shape;164;p4"/>
          <p:cNvSpPr txBox="1"/>
          <p:nvPr/>
        </p:nvSpPr>
        <p:spPr>
          <a:xfrm>
            <a:off x="8607875" y="6290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9900FF"/>
                </a:solidFill>
              </a:rPr>
              <a:t>purpleair.com </a:t>
            </a:r>
            <a:endParaRPr b="1" sz="27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7019900" y="91508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70" name="Google Shape;170;p5"/>
          <p:cNvSpPr txBox="1"/>
          <p:nvPr>
            <p:ph idx="4294967295" type="title"/>
          </p:nvPr>
        </p:nvSpPr>
        <p:spPr>
          <a:xfrm>
            <a:off x="7449669" y="191552"/>
            <a:ext cx="50265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7000"/>
              <a:t>Data Sources.</a:t>
            </a:r>
            <a:endParaRPr sz="7000"/>
          </a:p>
        </p:txBody>
      </p:sp>
      <p:cxnSp>
        <p:nvCxnSpPr>
          <p:cNvPr id="171" name="Google Shape;171;p5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5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0224" y="3215463"/>
            <a:ext cx="5211776" cy="3365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 txBox="1"/>
          <p:nvPr/>
        </p:nvSpPr>
        <p:spPr>
          <a:xfrm>
            <a:off x="497850" y="1317925"/>
            <a:ext cx="64158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Variables and Sources:</a:t>
            </a:r>
            <a:endParaRPr b="1"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Char char="●"/>
            </a:pPr>
            <a:r>
              <a:rPr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Temperature (mean/max) - heat island study from Virginia Foundation of Independent Colleges - July 15 2021 snapshot</a:t>
            </a: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Char char="●"/>
            </a:pPr>
            <a:r>
              <a:rPr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Tree cover (%) - satellite data (courtesy Green </a:t>
            </a:r>
            <a:r>
              <a:rPr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Infrastructure</a:t>
            </a:r>
            <a:r>
              <a:rPr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 Center)</a:t>
            </a: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Char char="●"/>
            </a:pPr>
            <a:r>
              <a:rPr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Population size and Median income - American Community survey (via ‘tidycensus” R package)</a:t>
            </a: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Char char="●"/>
            </a:pPr>
            <a:r>
              <a:rPr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Building density and heights - Overture Maps </a:t>
            </a:r>
            <a:r>
              <a:rPr lang="en-GB" sz="21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Foundation</a:t>
            </a:r>
            <a:endParaRPr sz="21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/>
          <p:nvPr/>
        </p:nvSpPr>
        <p:spPr>
          <a:xfrm>
            <a:off x="1168625" y="147368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80" name="Google Shape;180;p6"/>
          <p:cNvSpPr txBox="1"/>
          <p:nvPr>
            <p:ph type="title"/>
          </p:nvPr>
        </p:nvSpPr>
        <p:spPr>
          <a:xfrm>
            <a:off x="1336425" y="1936888"/>
            <a:ext cx="5170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GB"/>
              <a:t>Data Analysis.</a:t>
            </a:r>
            <a:endParaRPr/>
          </a:p>
        </p:txBody>
      </p:sp>
      <p:cxnSp>
        <p:nvCxnSpPr>
          <p:cNvPr id="181" name="Google Shape;181;p6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2" name="Google Shape;18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0900" y="501668"/>
            <a:ext cx="4901226" cy="550339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 txBox="1"/>
          <p:nvPr/>
        </p:nvSpPr>
        <p:spPr>
          <a:xfrm>
            <a:off x="841275" y="2736100"/>
            <a:ext cx="6160800" cy="3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Completed using R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Map making + Spatial Analysis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ic Slab"/>
              <a:buChar char="●"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Vector + raster data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ic Slab"/>
              <a:buChar char="●"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Coordinate reference systems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Data manipulation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ic Slab"/>
              <a:buChar char="●"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Summarize variables by census tract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rPr>
              <a:t>Correlations using data summaries (n = 11)</a:t>
            </a:r>
            <a:endParaRPr sz="2400">
              <a:solidFill>
                <a:schemeClr val="dk2"/>
              </a:solidFill>
              <a:latin typeface="Antic Slab"/>
              <a:ea typeface="Antic Slab"/>
              <a:cs typeface="Antic Slab"/>
              <a:sym typeface="Antic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1F1E9"/>
      </a:lt1>
      <a:dk2>
        <a:srgbClr val="000000"/>
      </a:dk2>
      <a:lt2>
        <a:srgbClr val="EEEEEE"/>
      </a:lt2>
      <a:accent1>
        <a:srgbClr val="FFD966"/>
      </a:accent1>
      <a:accent2>
        <a:srgbClr val="7B95A5"/>
      </a:accent2>
      <a:accent3>
        <a:srgbClr val="25566E"/>
      </a:accent3>
      <a:accent4>
        <a:srgbClr val="587C8E"/>
      </a:accent4>
      <a:accent5>
        <a:srgbClr val="DBA274"/>
      </a:accent5>
      <a:accent6>
        <a:srgbClr val="C26A5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